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5" r:id="rId3"/>
    <p:sldId id="286" r:id="rId4"/>
    <p:sldId id="282" r:id="rId5"/>
    <p:sldId id="258" r:id="rId6"/>
    <p:sldId id="274" r:id="rId7"/>
    <p:sldId id="270" r:id="rId8"/>
    <p:sldId id="277" r:id="rId9"/>
    <p:sldId id="259" r:id="rId10"/>
    <p:sldId id="265" r:id="rId11"/>
    <p:sldId id="261" r:id="rId12"/>
    <p:sldId id="283" r:id="rId13"/>
    <p:sldId id="284" r:id="rId14"/>
    <p:sldId id="262" r:id="rId15"/>
    <p:sldId id="281" r:id="rId16"/>
    <p:sldId id="260" r:id="rId17"/>
    <p:sldId id="280" r:id="rId18"/>
    <p:sldId id="263" r:id="rId19"/>
    <p:sldId id="279" r:id="rId20"/>
    <p:sldId id="273" r:id="rId21"/>
    <p:sldId id="264" r:id="rId22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C00"/>
    <a:srgbClr val="0000CC"/>
    <a:srgbClr val="FFFB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B97FE-E369-4C0B-99DB-74D605D22284}" type="datetimeFigureOut">
              <a:rPr lang="bg-BG" smtClean="0"/>
              <a:t>2.6.2022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E7D56-5270-4A9E-8697-BD84E349D87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834517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B97FE-E369-4C0B-99DB-74D605D22284}" type="datetimeFigureOut">
              <a:rPr lang="bg-BG" smtClean="0"/>
              <a:t>2.6.2022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E7D56-5270-4A9E-8697-BD84E349D87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2974188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B97FE-E369-4C0B-99DB-74D605D22284}" type="datetimeFigureOut">
              <a:rPr lang="bg-BG" smtClean="0"/>
              <a:t>2.6.2022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E7D56-5270-4A9E-8697-BD84E349D87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66607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B97FE-E369-4C0B-99DB-74D605D22284}" type="datetimeFigureOut">
              <a:rPr lang="bg-BG" smtClean="0"/>
              <a:t>2.6.2022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E7D56-5270-4A9E-8697-BD84E349D87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93665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B97FE-E369-4C0B-99DB-74D605D22284}" type="datetimeFigureOut">
              <a:rPr lang="bg-BG" smtClean="0"/>
              <a:t>2.6.2022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E7D56-5270-4A9E-8697-BD84E349D87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805531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B97FE-E369-4C0B-99DB-74D605D22284}" type="datetimeFigureOut">
              <a:rPr lang="bg-BG" smtClean="0"/>
              <a:t>2.6.2022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E7D56-5270-4A9E-8697-BD84E349D87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092191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B97FE-E369-4C0B-99DB-74D605D22284}" type="datetimeFigureOut">
              <a:rPr lang="bg-BG" smtClean="0"/>
              <a:t>2.6.2022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E7D56-5270-4A9E-8697-BD84E349D87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4912356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B97FE-E369-4C0B-99DB-74D605D22284}" type="datetimeFigureOut">
              <a:rPr lang="bg-BG" smtClean="0"/>
              <a:t>2.6.2022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E7D56-5270-4A9E-8697-BD84E349D87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99238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B97FE-E369-4C0B-99DB-74D605D22284}" type="datetimeFigureOut">
              <a:rPr lang="bg-BG" smtClean="0"/>
              <a:t>2.6.2022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E7D56-5270-4A9E-8697-BD84E349D87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277608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B97FE-E369-4C0B-99DB-74D605D22284}" type="datetimeFigureOut">
              <a:rPr lang="bg-BG" smtClean="0"/>
              <a:t>2.6.2022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E7D56-5270-4A9E-8697-BD84E349D87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0941812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B97FE-E369-4C0B-99DB-74D605D22284}" type="datetimeFigureOut">
              <a:rPr lang="bg-BG" smtClean="0"/>
              <a:t>2.6.2022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E7D56-5270-4A9E-8697-BD84E349D87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80024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9B97FE-E369-4C0B-99DB-74D605D22284}" type="datetimeFigureOut">
              <a:rPr lang="bg-BG" smtClean="0"/>
              <a:t>2.6.2022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8E7D56-5270-4A9E-8697-BD84E349D87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217902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7000">
              <a:schemeClr val="accent4">
                <a:lumMod val="40000"/>
                <a:lumOff val="60000"/>
              </a:schemeClr>
            </a:gs>
            <a:gs pos="308">
              <a:schemeClr val="bg1">
                <a:lumMod val="95000"/>
              </a:schemeClr>
            </a:gs>
            <a:gs pos="67000">
              <a:schemeClr val="accent5">
                <a:lumMod val="40000"/>
                <a:lumOff val="60000"/>
              </a:schemeClr>
            </a:gs>
            <a:gs pos="100000">
              <a:schemeClr val="accent6">
                <a:lumMod val="40000"/>
                <a:lumOff val="6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559AE206-7EBA-4D33-8BC9-9D8158553F0E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Oval 11">
            <a:extLst>
              <a:ext uri="{FF2B5EF4-FFF2-40B4-BE49-F238E27FC236}">
                <a16:creationId xmlns:a16="http://schemas.microsoft.com/office/drawing/2014/main" xmlns="" id="{B672F332-AF08-46C6-94F0-77684310D7B7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395001" y="2466604"/>
            <a:ext cx="962395" cy="96239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Oval 13">
            <a:extLst>
              <a:ext uri="{FF2B5EF4-FFF2-40B4-BE49-F238E27FC236}">
                <a16:creationId xmlns:a16="http://schemas.microsoft.com/office/drawing/2014/main" xmlns="" id="{34244EF8-D73A-40E1-BE73-D46E6B4B04ED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5125829" y="2327988"/>
            <a:ext cx="293695" cy="29369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Freeform: Shape 15">
            <a:extLst>
              <a:ext uri="{FF2B5EF4-FFF2-40B4-BE49-F238E27FC236}">
                <a16:creationId xmlns:a16="http://schemas.microsoft.com/office/drawing/2014/main" xmlns="" id="{AB84D7E8-4ECB-42D7-ADBF-01689B0F24AE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492113" y="0"/>
            <a:ext cx="5699887" cy="4059244"/>
          </a:xfrm>
          <a:custGeom>
            <a:avLst/>
            <a:gdLst>
              <a:gd name="connsiteX0" fmla="*/ 0 w 5699887"/>
              <a:gd name="connsiteY0" fmla="*/ 0 h 4059244"/>
              <a:gd name="connsiteX1" fmla="*/ 5699887 w 5699887"/>
              <a:gd name="connsiteY1" fmla="*/ 0 h 4059244"/>
              <a:gd name="connsiteX2" fmla="*/ 5699887 w 5699887"/>
              <a:gd name="connsiteY2" fmla="*/ 3944096 h 4059244"/>
              <a:gd name="connsiteX3" fmla="*/ 5525775 w 5699887"/>
              <a:gd name="connsiteY3" fmla="*/ 3980429 h 4059244"/>
              <a:gd name="connsiteX4" fmla="*/ 4663256 w 5699887"/>
              <a:gd name="connsiteY4" fmla="*/ 4059244 h 4059244"/>
              <a:gd name="connsiteX5" fmla="*/ 8566 w 5699887"/>
              <a:gd name="connsiteY5" fmla="*/ 67422 h 4059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99887" h="4059244">
                <a:moveTo>
                  <a:pt x="0" y="0"/>
                </a:moveTo>
                <a:lnTo>
                  <a:pt x="5699887" y="0"/>
                </a:lnTo>
                <a:lnTo>
                  <a:pt x="5699887" y="3944096"/>
                </a:lnTo>
                <a:lnTo>
                  <a:pt x="5525775" y="3980429"/>
                </a:lnTo>
                <a:cubicBezTo>
                  <a:pt x="5246154" y="4032190"/>
                  <a:pt x="4957865" y="4059244"/>
                  <a:pt x="4663256" y="4059244"/>
                </a:cubicBezTo>
                <a:cubicBezTo>
                  <a:pt x="2306390" y="4059244"/>
                  <a:pt x="353936" y="2327747"/>
                  <a:pt x="8566" y="67422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xmlns="" id="{6437D937-A7F1-4011-92B4-328E5BE1B166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588567" y="620480"/>
            <a:ext cx="2243800" cy="224379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188" y="4204604"/>
            <a:ext cx="6409925" cy="2113561"/>
          </a:xfrm>
        </p:spPr>
        <p:txBody>
          <a:bodyPr anchor="ctr">
            <a:normAutofit/>
          </a:bodyPr>
          <a:lstStyle/>
          <a:p>
            <a:r>
              <a:rPr lang="bg-BG" sz="4800" b="1" spc="500" dirty="0">
                <a:latin typeface="Segoe Print" panose="02000600000000000000" pitchFamily="2" charset="0"/>
              </a:rPr>
              <a:t>Средно училище</a:t>
            </a:r>
            <a:br>
              <a:rPr lang="bg-BG" sz="4800" b="1" spc="500" dirty="0">
                <a:latin typeface="Segoe Print" panose="02000600000000000000" pitchFamily="2" charset="0"/>
              </a:rPr>
            </a:br>
            <a:r>
              <a:rPr lang="bg-BG" sz="4800" b="1" spc="500" dirty="0">
                <a:latin typeface="Segoe Print" panose="02000600000000000000" pitchFamily="2" charset="0"/>
              </a:rPr>
              <a:t>„Хаджи Мина Пашов“</a:t>
            </a:r>
          </a:p>
          <a:p>
            <a:pPr algn="l"/>
            <a:endParaRPr lang="bg-BG" dirty="0"/>
          </a:p>
        </p:txBody>
      </p:sp>
      <p:pic>
        <p:nvPicPr>
          <p:cNvPr id="10" name="Картина 3" descr="Картина, която съдържа открито, небе, сграда, земя&#10;&#10;Описание, генерирано с много висока достоверност">
            <a:extLst>
              <a:ext uri="{FF2B5EF4-FFF2-40B4-BE49-F238E27FC236}">
                <a16:creationId xmlns:a16="http://schemas.microsoft.com/office/drawing/2014/main" xmlns="" id="{77DAA43D-E1D6-4CC7-AEC9-5D5B7645AC5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3709" y="2258921"/>
            <a:ext cx="5938291" cy="445371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8710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ово поле 3"/>
          <p:cNvSpPr txBox="1"/>
          <p:nvPr/>
        </p:nvSpPr>
        <p:spPr>
          <a:xfrm>
            <a:off x="437881" y="1166568"/>
            <a:ext cx="783035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dirty="0" smtClean="0">
                <a:latin typeface="Segoe Print" panose="02000600000000000000" pitchFamily="2" charset="0"/>
              </a:rPr>
              <a:t>СУ „Хаджи Мина Пашов“ извършва прием на първокласници и прием на ученици в </a:t>
            </a:r>
            <a:r>
              <a:rPr lang="bg-BG" sz="2800" b="1" dirty="0" smtClean="0">
                <a:latin typeface="Segoe Print" panose="02000600000000000000" pitchFamily="2" charset="0"/>
              </a:rPr>
              <a:t>5.</a:t>
            </a:r>
            <a:r>
              <a:rPr lang="bg-BG" sz="2800" dirty="0" smtClean="0">
                <a:latin typeface="Segoe Print" panose="02000600000000000000" pitchFamily="2" charset="0"/>
              </a:rPr>
              <a:t> и </a:t>
            </a:r>
            <a:r>
              <a:rPr lang="bg-BG" sz="2800" b="1" dirty="0" smtClean="0">
                <a:latin typeface="Segoe Print" panose="02000600000000000000" pitchFamily="2" charset="0"/>
              </a:rPr>
              <a:t>8.</a:t>
            </a:r>
            <a:r>
              <a:rPr lang="bg-BG" sz="2800" dirty="0" smtClean="0">
                <a:latin typeface="Segoe Print" panose="02000600000000000000" pitchFamily="2" charset="0"/>
              </a:rPr>
              <a:t> клас.</a:t>
            </a:r>
          </a:p>
          <a:p>
            <a:endParaRPr lang="bg-BG" sz="2800" dirty="0">
              <a:latin typeface="Segoe Print" panose="02000600000000000000" pitchFamily="2" charset="0"/>
            </a:endParaRPr>
          </a:p>
          <a:p>
            <a:endParaRPr lang="bg-BG" sz="2800" dirty="0" smtClean="0">
              <a:latin typeface="Segoe Print" panose="02000600000000000000" pitchFamily="2" charset="0"/>
            </a:endParaRPr>
          </a:p>
          <a:p>
            <a:r>
              <a:rPr lang="bg-BG" sz="2800" dirty="0" smtClean="0">
                <a:latin typeface="Segoe Print" panose="02000600000000000000" pitchFamily="2" charset="0"/>
              </a:rPr>
              <a:t>Училището има богата история, разполага с отлично поддържана материална база и екип от квалифицирани учители с </a:t>
            </a:r>
          </a:p>
          <a:p>
            <a:r>
              <a:rPr lang="bg-BG" sz="2800" dirty="0" smtClean="0">
                <a:latin typeface="Segoe Print" panose="02000600000000000000" pitchFamily="2" charset="0"/>
              </a:rPr>
              <a:t>дългогодишен опит.</a:t>
            </a:r>
            <a:endParaRPr lang="bg-BG" sz="2800" dirty="0">
              <a:latin typeface="Segoe Print" panose="02000600000000000000" pitchFamily="2" charset="0"/>
            </a:endParaRP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3030" y="376473"/>
            <a:ext cx="3531844" cy="2650062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5966" y="3707806"/>
            <a:ext cx="3166812" cy="2380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1361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000"/>
    </mc:Choice>
    <mc:Fallback>
      <p:transition spd="slow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 поле 1"/>
          <p:cNvSpPr txBox="1"/>
          <p:nvPr/>
        </p:nvSpPr>
        <p:spPr>
          <a:xfrm>
            <a:off x="528035" y="695459"/>
            <a:ext cx="6233374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3200" dirty="0" smtClean="0">
                <a:latin typeface="Segoe Print" panose="02000600000000000000" pitchFamily="2" charset="0"/>
              </a:rPr>
              <a:t>В СУ „Хаджи Мина Пашов“ се извършва профилирано обучение на паралелки с профил </a:t>
            </a:r>
            <a:r>
              <a:rPr lang="bg-BG" sz="3200" b="1" dirty="0" smtClean="0">
                <a:solidFill>
                  <a:srgbClr val="00AC00"/>
                </a:solidFill>
                <a:latin typeface="Segoe Print" panose="02000600000000000000" pitchFamily="2" charset="0"/>
              </a:rPr>
              <a:t>„Природни науки“</a:t>
            </a:r>
            <a:r>
              <a:rPr lang="bg-BG" sz="3200" dirty="0" smtClean="0">
                <a:latin typeface="Segoe Print" panose="02000600000000000000" pitchFamily="2" charset="0"/>
              </a:rPr>
              <a:t>,</a:t>
            </a:r>
            <a:r>
              <a:rPr lang="bg-BG" sz="3200" b="1" dirty="0" smtClean="0">
                <a:solidFill>
                  <a:srgbClr val="0000CC"/>
                </a:solidFill>
                <a:latin typeface="Segoe Print" panose="02000600000000000000" pitchFamily="2" charset="0"/>
              </a:rPr>
              <a:t> </a:t>
            </a:r>
            <a:r>
              <a:rPr lang="bg-BG" sz="3200" dirty="0" smtClean="0">
                <a:latin typeface="Segoe Print" panose="02000600000000000000" pitchFamily="2" charset="0"/>
              </a:rPr>
              <a:t>преподаване на чужди езици, подготовка за зрелостни изпити, проектна дейност по национални и международни програми, спортни дейности – волейбол и баскетбол.</a:t>
            </a:r>
            <a:endParaRPr lang="bg-BG" sz="3200" dirty="0">
              <a:latin typeface="Segoe Print" panose="02000600000000000000" pitchFamily="2" charset="0"/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1925" y="390785"/>
            <a:ext cx="4407327" cy="3305495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0459" y="3696280"/>
            <a:ext cx="2312162" cy="3081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0514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000"/>
    </mc:Choice>
    <mc:Fallback>
      <p:transition spd="slow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2000">
              <a:schemeClr val="bg1"/>
            </a:gs>
            <a:gs pos="308">
              <a:schemeClr val="accent5">
                <a:lumMod val="20000"/>
                <a:lumOff val="80000"/>
              </a:schemeClr>
            </a:gs>
            <a:gs pos="48950">
              <a:srgbClr val="FFFDF7"/>
            </a:gs>
            <a:gs pos="77000">
              <a:schemeClr val="accent4">
                <a:lumMod val="20000"/>
                <a:lumOff val="80000"/>
              </a:schemeClr>
            </a:gs>
            <a:gs pos="100000">
              <a:schemeClr val="accent6">
                <a:lumMod val="40000"/>
                <a:lumOff val="60000"/>
              </a:schemeClr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xmlns="" id="{E17E7930-3188-4370-9984-41BC26DB83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31709"/>
            <a:ext cx="10515600" cy="27759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err="1">
                <a:latin typeface="Segoe Print" panose="02000600000000000000" pitchFamily="2" charset="0"/>
              </a:rPr>
              <a:t>Развитието</a:t>
            </a:r>
            <a:r>
              <a:rPr lang="ru-RU" dirty="0">
                <a:latin typeface="Segoe Print" panose="02000600000000000000" pitchFamily="2" charset="0"/>
              </a:rPr>
              <a:t> на </a:t>
            </a:r>
            <a:r>
              <a:rPr lang="ru-RU" dirty="0" err="1">
                <a:latin typeface="Segoe Print" panose="02000600000000000000" pitchFamily="2" charset="0"/>
              </a:rPr>
              <a:t>информационните</a:t>
            </a:r>
            <a:r>
              <a:rPr lang="ru-RU" dirty="0">
                <a:latin typeface="Segoe Print" panose="02000600000000000000" pitchFamily="2" charset="0"/>
              </a:rPr>
              <a:t> и </a:t>
            </a:r>
            <a:r>
              <a:rPr lang="ru-RU" dirty="0" err="1">
                <a:latin typeface="Segoe Print" panose="02000600000000000000" pitchFamily="2" charset="0"/>
              </a:rPr>
              <a:t>комуникационните</a:t>
            </a:r>
            <a:r>
              <a:rPr lang="ru-RU" dirty="0">
                <a:latin typeface="Segoe Print" panose="02000600000000000000" pitchFamily="2" charset="0"/>
              </a:rPr>
              <a:t> технологии </a:t>
            </a:r>
            <a:r>
              <a:rPr lang="ru-RU" dirty="0" err="1">
                <a:latin typeface="Segoe Print" panose="02000600000000000000" pitchFamily="2" charset="0"/>
              </a:rPr>
              <a:t>оказва</a:t>
            </a:r>
            <a:r>
              <a:rPr lang="ru-RU" dirty="0">
                <a:latin typeface="Segoe Print" panose="02000600000000000000" pitchFamily="2" charset="0"/>
              </a:rPr>
              <a:t> влияние </a:t>
            </a:r>
            <a:r>
              <a:rPr lang="ru-RU" dirty="0" err="1">
                <a:latin typeface="Segoe Print" panose="02000600000000000000" pitchFamily="2" charset="0"/>
              </a:rPr>
              <a:t>във</a:t>
            </a:r>
            <a:r>
              <a:rPr lang="ru-RU" dirty="0">
                <a:latin typeface="Segoe Print" panose="02000600000000000000" pitchFamily="2" charset="0"/>
              </a:rPr>
              <a:t> </a:t>
            </a:r>
            <a:r>
              <a:rPr lang="ru-RU" dirty="0" err="1">
                <a:latin typeface="Segoe Print" panose="02000600000000000000" pitchFamily="2" charset="0"/>
              </a:rPr>
              <a:t>всички</a:t>
            </a:r>
            <a:r>
              <a:rPr lang="ru-RU" dirty="0">
                <a:latin typeface="Segoe Print" panose="02000600000000000000" pitchFamily="2" charset="0"/>
              </a:rPr>
              <a:t> области на </a:t>
            </a:r>
            <a:r>
              <a:rPr lang="ru-RU" dirty="0" err="1">
                <a:latin typeface="Segoe Print" panose="02000600000000000000" pitchFamily="2" charset="0"/>
              </a:rPr>
              <a:t>нашия</a:t>
            </a:r>
            <a:r>
              <a:rPr lang="ru-RU" dirty="0">
                <a:latin typeface="Segoe Print" panose="02000600000000000000" pitchFamily="2" charset="0"/>
              </a:rPr>
              <a:t> живот.</a:t>
            </a:r>
          </a:p>
          <a:p>
            <a:pPr marL="0" indent="0">
              <a:buNone/>
            </a:pPr>
            <a:r>
              <a:rPr lang="ru-RU" dirty="0" err="1">
                <a:latin typeface="Segoe Print" panose="02000600000000000000" pitchFamily="2" charset="0"/>
              </a:rPr>
              <a:t>Образованието</a:t>
            </a:r>
            <a:r>
              <a:rPr lang="ru-RU" dirty="0">
                <a:latin typeface="Segoe Print" panose="02000600000000000000" pitchFamily="2" charset="0"/>
              </a:rPr>
              <a:t> не </a:t>
            </a:r>
            <a:r>
              <a:rPr lang="ru-RU" dirty="0" err="1">
                <a:latin typeface="Segoe Print" panose="02000600000000000000" pitchFamily="2" charset="0"/>
              </a:rPr>
              <a:t>прави</a:t>
            </a:r>
            <a:r>
              <a:rPr lang="ru-RU" dirty="0">
                <a:latin typeface="Segoe Print" panose="02000600000000000000" pitchFamily="2" charset="0"/>
              </a:rPr>
              <a:t> </a:t>
            </a:r>
            <a:r>
              <a:rPr lang="ru-RU" dirty="0" err="1">
                <a:latin typeface="Segoe Print" panose="02000600000000000000" pitchFamily="2" charset="0"/>
              </a:rPr>
              <a:t>изключение</a:t>
            </a:r>
            <a:r>
              <a:rPr lang="ru-RU" dirty="0">
                <a:latin typeface="Segoe Print" panose="02000600000000000000" pitchFamily="2" charset="0"/>
              </a:rPr>
              <a:t>. </a:t>
            </a:r>
            <a:r>
              <a:rPr lang="ru-RU" dirty="0" err="1">
                <a:latin typeface="Segoe Print" panose="02000600000000000000" pitchFamily="2" charset="0"/>
              </a:rPr>
              <a:t>Използването</a:t>
            </a:r>
            <a:r>
              <a:rPr lang="ru-RU" dirty="0">
                <a:latin typeface="Segoe Print" panose="02000600000000000000" pitchFamily="2" charset="0"/>
              </a:rPr>
              <a:t> на </a:t>
            </a:r>
            <a:r>
              <a:rPr lang="ru-RU" dirty="0" err="1">
                <a:latin typeface="Segoe Print" panose="02000600000000000000" pitchFamily="2" charset="0"/>
              </a:rPr>
              <a:t>компютрите</a:t>
            </a:r>
            <a:r>
              <a:rPr lang="ru-RU" dirty="0">
                <a:latin typeface="Segoe Print" panose="02000600000000000000" pitchFamily="2" charset="0"/>
              </a:rPr>
              <a:t> и интернет е с цел </a:t>
            </a:r>
            <a:r>
              <a:rPr lang="ru-RU" dirty="0" err="1">
                <a:latin typeface="Segoe Print" panose="02000600000000000000" pitchFamily="2" charset="0"/>
              </a:rPr>
              <a:t>подобряване</a:t>
            </a:r>
            <a:r>
              <a:rPr lang="ru-RU" dirty="0">
                <a:latin typeface="Segoe Print" panose="02000600000000000000" pitchFamily="2" charset="0"/>
              </a:rPr>
              <a:t> на </a:t>
            </a:r>
            <a:r>
              <a:rPr lang="ru-RU" dirty="0" err="1">
                <a:latin typeface="Segoe Print" panose="02000600000000000000" pitchFamily="2" charset="0"/>
              </a:rPr>
              <a:t>качеството</a:t>
            </a:r>
            <a:r>
              <a:rPr lang="ru-RU" dirty="0">
                <a:latin typeface="Segoe Print" panose="02000600000000000000" pitchFamily="2" charset="0"/>
              </a:rPr>
              <a:t> на </a:t>
            </a:r>
            <a:r>
              <a:rPr lang="ru-RU" dirty="0" err="1">
                <a:latin typeface="Segoe Print" panose="02000600000000000000" pitchFamily="2" charset="0"/>
              </a:rPr>
              <a:t>учебния</a:t>
            </a:r>
            <a:r>
              <a:rPr lang="ru-RU" dirty="0">
                <a:latin typeface="Segoe Print" panose="02000600000000000000" pitchFamily="2" charset="0"/>
              </a:rPr>
              <a:t> </a:t>
            </a:r>
            <a:r>
              <a:rPr lang="ru-RU" dirty="0" err="1">
                <a:latin typeface="Segoe Print" panose="02000600000000000000" pitchFamily="2" charset="0"/>
              </a:rPr>
              <a:t>процес</a:t>
            </a:r>
            <a:r>
              <a:rPr lang="ru-RU" dirty="0">
                <a:latin typeface="Segoe Print" panose="02000600000000000000" pitchFamily="2" charset="0"/>
              </a:rPr>
              <a:t>.</a:t>
            </a:r>
          </a:p>
          <a:p>
            <a:endParaRPr lang="bg-BG" dirty="0"/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xmlns="" id="{148D576F-674B-4BAD-96CE-2694FAEC28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9134" y="3270326"/>
            <a:ext cx="5669621" cy="355349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авоъгълник 5">
            <a:extLst>
              <a:ext uri="{FF2B5EF4-FFF2-40B4-BE49-F238E27FC236}">
                <a16:creationId xmlns:a16="http://schemas.microsoft.com/office/drawing/2014/main" xmlns="" id="{35900505-8925-4942-A8F7-FE8DD04B83B5}"/>
              </a:ext>
            </a:extLst>
          </p:cNvPr>
          <p:cNvSpPr/>
          <p:nvPr/>
        </p:nvSpPr>
        <p:spPr>
          <a:xfrm rot="20789690">
            <a:off x="715776" y="4180914"/>
            <a:ext cx="6096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>
                <a:latin typeface="Segoe Print" panose="02000600000000000000" pitchFamily="2" charset="0"/>
              </a:rPr>
              <a:t>Чрез изображения и </a:t>
            </a:r>
            <a:r>
              <a:rPr lang="ru-RU" sz="2400" dirty="0" err="1">
                <a:latin typeface="Segoe Print" panose="02000600000000000000" pitchFamily="2" charset="0"/>
              </a:rPr>
              <a:t>видеа</a:t>
            </a:r>
            <a:r>
              <a:rPr lang="ru-RU" sz="2400" dirty="0">
                <a:latin typeface="Segoe Print" panose="02000600000000000000" pitchFamily="2" charset="0"/>
              </a:rPr>
              <a:t> </a:t>
            </a:r>
            <a:r>
              <a:rPr lang="ru-RU" sz="2400" dirty="0" err="1">
                <a:latin typeface="Segoe Print" panose="02000600000000000000" pitchFamily="2" charset="0"/>
              </a:rPr>
              <a:t>запаметяването</a:t>
            </a:r>
            <a:r>
              <a:rPr lang="ru-RU" sz="2400" dirty="0">
                <a:latin typeface="Segoe Print" panose="02000600000000000000" pitchFamily="2" charset="0"/>
              </a:rPr>
              <a:t> на </a:t>
            </a:r>
            <a:r>
              <a:rPr lang="ru-RU" sz="2400" dirty="0" err="1">
                <a:latin typeface="Segoe Print" panose="02000600000000000000" pitchFamily="2" charset="0"/>
              </a:rPr>
              <a:t>учебния</a:t>
            </a:r>
            <a:r>
              <a:rPr lang="ru-RU" sz="2400" dirty="0">
                <a:latin typeface="Segoe Print" panose="02000600000000000000" pitchFamily="2" charset="0"/>
              </a:rPr>
              <a:t> материал е много </a:t>
            </a:r>
            <a:r>
              <a:rPr lang="ru-RU" sz="2400" dirty="0" err="1">
                <a:latin typeface="Segoe Print" panose="02000600000000000000" pitchFamily="2" charset="0"/>
              </a:rPr>
              <a:t>по-лесно</a:t>
            </a:r>
            <a:r>
              <a:rPr lang="bg-BG" sz="2400" dirty="0">
                <a:latin typeface="Segoe Print" panose="02000600000000000000" pitchFamily="2" charset="0"/>
              </a:rPr>
              <a:t>, бързо </a:t>
            </a:r>
            <a:r>
              <a:rPr lang="ru-RU" sz="2400" dirty="0">
                <a:latin typeface="Segoe Print" panose="02000600000000000000" pitchFamily="2" charset="0"/>
              </a:rPr>
              <a:t> и интересно.</a:t>
            </a:r>
          </a:p>
        </p:txBody>
      </p:sp>
    </p:spTree>
    <p:extLst>
      <p:ext uri="{BB962C8B-B14F-4D97-AF65-F5344CB8AC3E}">
        <p14:creationId xmlns:p14="http://schemas.microsoft.com/office/powerpoint/2010/main" val="1549821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000"/>
    </mc:Choice>
    <mc:Fallback xmlns="">
      <p:transition spd="slow" advTm="14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xmlns="" id="{432691CC-4AB8-48AF-B822-EBF7F4E9E6CD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191407" y="1"/>
            <a:ext cx="4480560" cy="2513993"/>
          </a:xfrm>
          <a:custGeom>
            <a:avLst/>
            <a:gdLst>
              <a:gd name="connsiteX0" fmla="*/ 18382 w 4480560"/>
              <a:gd name="connsiteY0" fmla="*/ 0 h 2513993"/>
              <a:gd name="connsiteX1" fmla="*/ 4462178 w 4480560"/>
              <a:gd name="connsiteY1" fmla="*/ 0 h 2513993"/>
              <a:gd name="connsiteX2" fmla="*/ 4468994 w 4480560"/>
              <a:gd name="connsiteY2" fmla="*/ 44657 h 2513993"/>
              <a:gd name="connsiteX3" fmla="*/ 4480560 w 4480560"/>
              <a:gd name="connsiteY3" fmla="*/ 273713 h 2513993"/>
              <a:gd name="connsiteX4" fmla="*/ 2240280 w 4480560"/>
              <a:gd name="connsiteY4" fmla="*/ 2513993 h 2513993"/>
              <a:gd name="connsiteX5" fmla="*/ 0 w 4480560"/>
              <a:gd name="connsiteY5" fmla="*/ 273713 h 2513993"/>
              <a:gd name="connsiteX6" fmla="*/ 11567 w 4480560"/>
              <a:gd name="connsiteY6" fmla="*/ 44657 h 2513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80560" h="2513993">
                <a:moveTo>
                  <a:pt x="18382" y="0"/>
                </a:moveTo>
                <a:lnTo>
                  <a:pt x="4462178" y="0"/>
                </a:lnTo>
                <a:lnTo>
                  <a:pt x="4468994" y="44657"/>
                </a:lnTo>
                <a:cubicBezTo>
                  <a:pt x="4476642" y="119969"/>
                  <a:pt x="4480560" y="196384"/>
                  <a:pt x="4480560" y="273713"/>
                </a:cubicBezTo>
                <a:cubicBezTo>
                  <a:pt x="4480560" y="1510985"/>
                  <a:pt x="3477552" y="2513993"/>
                  <a:pt x="2240280" y="2513993"/>
                </a:cubicBezTo>
                <a:cubicBezTo>
                  <a:pt x="1003008" y="2513993"/>
                  <a:pt x="0" y="1510985"/>
                  <a:pt x="0" y="273713"/>
                </a:cubicBezTo>
                <a:cubicBezTo>
                  <a:pt x="0" y="196384"/>
                  <a:pt x="3918" y="119969"/>
                  <a:pt x="11567" y="44657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xmlns="" id="{D6A8E1B4-B839-4C58-B08A-F0B09458080B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7225130" y="2909477"/>
            <a:ext cx="4966870" cy="3948522"/>
          </a:xfrm>
          <a:custGeom>
            <a:avLst/>
            <a:gdLst>
              <a:gd name="connsiteX0" fmla="*/ 2748962 w 4966870"/>
              <a:gd name="connsiteY0" fmla="*/ 0 h 3948522"/>
              <a:gd name="connsiteX1" fmla="*/ 4870195 w 4966870"/>
              <a:gd name="connsiteY1" fmla="*/ 1000367 h 3948522"/>
              <a:gd name="connsiteX2" fmla="*/ 4966870 w 4966870"/>
              <a:gd name="connsiteY2" fmla="*/ 1129649 h 3948522"/>
              <a:gd name="connsiteX3" fmla="*/ 4966870 w 4966870"/>
              <a:gd name="connsiteY3" fmla="*/ 3948522 h 3948522"/>
              <a:gd name="connsiteX4" fmla="*/ 278430 w 4966870"/>
              <a:gd name="connsiteY4" fmla="*/ 3948522 h 3948522"/>
              <a:gd name="connsiteX5" fmla="*/ 216027 w 4966870"/>
              <a:gd name="connsiteY5" fmla="*/ 3818982 h 3948522"/>
              <a:gd name="connsiteX6" fmla="*/ 0 w 4966870"/>
              <a:gd name="connsiteY6" fmla="*/ 2748962 h 3948522"/>
              <a:gd name="connsiteX7" fmla="*/ 2748962 w 4966870"/>
              <a:gd name="connsiteY7" fmla="*/ 0 h 3948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966870" h="3948522">
                <a:moveTo>
                  <a:pt x="2748962" y="0"/>
                </a:moveTo>
                <a:cubicBezTo>
                  <a:pt x="3602955" y="0"/>
                  <a:pt x="4365995" y="389418"/>
                  <a:pt x="4870195" y="1000367"/>
                </a:cubicBezTo>
                <a:lnTo>
                  <a:pt x="4966870" y="1129649"/>
                </a:lnTo>
                <a:lnTo>
                  <a:pt x="4966870" y="3948522"/>
                </a:lnTo>
                <a:lnTo>
                  <a:pt x="278430" y="3948522"/>
                </a:lnTo>
                <a:lnTo>
                  <a:pt x="216027" y="3818982"/>
                </a:lnTo>
                <a:cubicBezTo>
                  <a:pt x="76922" y="3490101"/>
                  <a:pt x="0" y="3128515"/>
                  <a:pt x="0" y="2748962"/>
                </a:cubicBezTo>
                <a:cubicBezTo>
                  <a:pt x="0" y="1230752"/>
                  <a:pt x="1230752" y="0"/>
                  <a:pt x="2748962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xmlns="" id="{47311653-CA1C-4366-AF7B-2E9767F1871B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355999" y="2"/>
            <a:ext cx="4151376" cy="2349401"/>
          </a:xfrm>
          <a:custGeom>
            <a:avLst/>
            <a:gdLst>
              <a:gd name="connsiteX0" fmla="*/ 20101 w 4151376"/>
              <a:gd name="connsiteY0" fmla="*/ 0 h 2349401"/>
              <a:gd name="connsiteX1" fmla="*/ 4131276 w 4151376"/>
              <a:gd name="connsiteY1" fmla="*/ 0 h 2349401"/>
              <a:gd name="connsiteX2" fmla="*/ 4140659 w 4151376"/>
              <a:gd name="connsiteY2" fmla="*/ 61486 h 2349401"/>
              <a:gd name="connsiteX3" fmla="*/ 4151376 w 4151376"/>
              <a:gd name="connsiteY3" fmla="*/ 273713 h 2349401"/>
              <a:gd name="connsiteX4" fmla="*/ 2075688 w 4151376"/>
              <a:gd name="connsiteY4" fmla="*/ 2349401 h 2349401"/>
              <a:gd name="connsiteX5" fmla="*/ 0 w 4151376"/>
              <a:gd name="connsiteY5" fmla="*/ 273713 h 2349401"/>
              <a:gd name="connsiteX6" fmla="*/ 10717 w 4151376"/>
              <a:gd name="connsiteY6" fmla="*/ 61486 h 2349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51376" h="2349401">
                <a:moveTo>
                  <a:pt x="20101" y="0"/>
                </a:moveTo>
                <a:lnTo>
                  <a:pt x="4131276" y="0"/>
                </a:lnTo>
                <a:lnTo>
                  <a:pt x="4140659" y="61486"/>
                </a:lnTo>
                <a:cubicBezTo>
                  <a:pt x="4147746" y="131265"/>
                  <a:pt x="4151376" y="202065"/>
                  <a:pt x="4151376" y="273713"/>
                </a:cubicBezTo>
                <a:cubicBezTo>
                  <a:pt x="4151376" y="1420084"/>
                  <a:pt x="3222059" y="2349401"/>
                  <a:pt x="2075688" y="2349401"/>
                </a:cubicBezTo>
                <a:cubicBezTo>
                  <a:pt x="929317" y="2349401"/>
                  <a:pt x="0" y="1420084"/>
                  <a:pt x="0" y="273713"/>
                </a:cubicBezTo>
                <a:cubicBezTo>
                  <a:pt x="0" y="202065"/>
                  <a:pt x="3630" y="131265"/>
                  <a:pt x="10717" y="6148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xmlns="" id="{2CABF795-F18F-494E-BBDE-C1415B786531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7390912" y="3075259"/>
            <a:ext cx="4801088" cy="3782741"/>
          </a:xfrm>
          <a:custGeom>
            <a:avLst/>
            <a:gdLst>
              <a:gd name="connsiteX0" fmla="*/ 2583180 w 4801088"/>
              <a:gd name="connsiteY0" fmla="*/ 0 h 3782741"/>
              <a:gd name="connsiteX1" fmla="*/ 4725194 w 4801088"/>
              <a:gd name="connsiteY1" fmla="*/ 1138900 h 3782741"/>
              <a:gd name="connsiteX2" fmla="*/ 4801088 w 4801088"/>
              <a:gd name="connsiteY2" fmla="*/ 1263826 h 3782741"/>
              <a:gd name="connsiteX3" fmla="*/ 4801088 w 4801088"/>
              <a:gd name="connsiteY3" fmla="*/ 3782741 h 3782741"/>
              <a:gd name="connsiteX4" fmla="*/ 296488 w 4801088"/>
              <a:gd name="connsiteY4" fmla="*/ 3782741 h 3782741"/>
              <a:gd name="connsiteX5" fmla="*/ 202999 w 4801088"/>
              <a:gd name="connsiteY5" fmla="*/ 3588671 h 3782741"/>
              <a:gd name="connsiteX6" fmla="*/ 0 w 4801088"/>
              <a:gd name="connsiteY6" fmla="*/ 2583180 h 3782741"/>
              <a:gd name="connsiteX7" fmla="*/ 2583180 w 4801088"/>
              <a:gd name="connsiteY7" fmla="*/ 0 h 3782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01088" h="3782741">
                <a:moveTo>
                  <a:pt x="2583180" y="0"/>
                </a:moveTo>
                <a:cubicBezTo>
                  <a:pt x="3474837" y="0"/>
                  <a:pt x="4260977" y="451769"/>
                  <a:pt x="4725194" y="1138900"/>
                </a:cubicBezTo>
                <a:lnTo>
                  <a:pt x="4801088" y="1263826"/>
                </a:lnTo>
                <a:lnTo>
                  <a:pt x="4801088" y="3782741"/>
                </a:lnTo>
                <a:lnTo>
                  <a:pt x="296488" y="3782741"/>
                </a:lnTo>
                <a:lnTo>
                  <a:pt x="202999" y="3588671"/>
                </a:lnTo>
                <a:cubicBezTo>
                  <a:pt x="72283" y="3279623"/>
                  <a:pt x="0" y="2939843"/>
                  <a:pt x="0" y="2583180"/>
                </a:cubicBezTo>
                <a:cubicBezTo>
                  <a:pt x="0" y="1156529"/>
                  <a:pt x="1156529" y="0"/>
                  <a:pt x="258318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Картина 6">
            <a:extLst>
              <a:ext uri="{FF2B5EF4-FFF2-40B4-BE49-F238E27FC236}">
                <a16:creationId xmlns:a16="http://schemas.microsoft.com/office/drawing/2014/main" xmlns="" id="{2CB507DF-7E72-45ED-82FF-30F1ABF9D2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9911" cy="1616483"/>
          </a:xfrm>
          <a:prstGeom prst="rect">
            <a:avLst/>
          </a:prstGeom>
        </p:spPr>
      </p:pic>
      <p:pic>
        <p:nvPicPr>
          <p:cNvPr id="8" name="Контейнер за съдържание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7629" y="3959165"/>
            <a:ext cx="4156038" cy="28988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7426" y="1722268"/>
            <a:ext cx="6572922" cy="4882717"/>
          </a:xfrm>
        </p:spPr>
        <p:txBody>
          <a:bodyPr anchor="t"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endParaRPr lang="bg-BG" sz="2000" dirty="0">
              <a:latin typeface="Segoe Print" panose="02000600000000000000" pitchFamily="2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bg-BG" sz="2000" dirty="0">
                <a:latin typeface="Segoe Print" panose="02000600000000000000" pitchFamily="2" charset="0"/>
              </a:rPr>
              <a:t>Забавно поднесената информация подпомага овладяването на знания по всички предмети.</a:t>
            </a:r>
          </a:p>
          <a:p>
            <a:pPr marL="0" indent="0">
              <a:lnSpc>
                <a:spcPct val="150000"/>
              </a:lnSpc>
              <a:buNone/>
            </a:pPr>
            <a:endParaRPr lang="bg-BG" sz="2000" dirty="0">
              <a:latin typeface="Segoe Print" panose="02000600000000000000" pitchFamily="2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bg-BG" sz="2000" dirty="0">
                <a:latin typeface="Segoe Print" panose="02000600000000000000" pitchFamily="2" charset="0"/>
              </a:rPr>
              <a:t>Възможността да проверят наученото чрез различни упражнения, кара учениците да участват с желание в учебния процес.</a:t>
            </a:r>
          </a:p>
        </p:txBody>
      </p:sp>
    </p:spTree>
    <p:extLst>
      <p:ext uri="{BB962C8B-B14F-4D97-AF65-F5344CB8AC3E}">
        <p14:creationId xmlns:p14="http://schemas.microsoft.com/office/powerpoint/2010/main" val="8274219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13000"/>
    </mc:Choice>
    <mc:Fallback xmlns="">
      <p:transition spd="slow" advTm="1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7000">
              <a:schemeClr val="accent4">
                <a:lumMod val="40000"/>
                <a:lumOff val="60000"/>
              </a:schemeClr>
            </a:gs>
            <a:gs pos="308">
              <a:schemeClr val="bg1">
                <a:lumMod val="95000"/>
              </a:schemeClr>
            </a:gs>
            <a:gs pos="67000">
              <a:schemeClr val="bg1">
                <a:lumMod val="95000"/>
              </a:schemeClr>
            </a:gs>
            <a:gs pos="100000">
              <a:schemeClr val="accent6">
                <a:lumMod val="40000"/>
                <a:lumOff val="6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bg-BG" sz="2400" dirty="0">
                <a:latin typeface="Segoe Print" panose="02000600000000000000" pitchFamily="2" charset="0"/>
              </a:rPr>
              <a:t>Интерактивните задачи и упражнения в часовете по Български език и литература, Математика, Човекът и природата и Човекът и обществото подпомагат  подготовката на учениците.</a:t>
            </a:r>
          </a:p>
        </p:txBody>
      </p:sp>
      <p:pic>
        <p:nvPicPr>
          <p:cNvPr id="8" name="Контейнер за съдържание 7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91128">
            <a:off x="8173610" y="3074488"/>
            <a:ext cx="3855085" cy="24540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 descr="C:\Users\User\Desktop\електрони уроци\DSC0680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8457" y="4324062"/>
            <a:ext cx="3855085" cy="287844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User\Desktop\електрони уроци\DSC0680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71925">
            <a:off x="256416" y="2944359"/>
            <a:ext cx="3756845" cy="26289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Контейнер за съдържание 4"/>
          <p:cNvPicPr>
            <a:picLocks noGrp="1" noChangeAspect="1"/>
          </p:cNvPicPr>
          <p:nvPr>
            <p:ph sz="half"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862" y="1624193"/>
            <a:ext cx="3992273" cy="28055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13482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000"/>
    </mc:Choice>
    <mc:Fallback xmlns="">
      <p:transition spd="slow" advTm="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7000">
              <a:schemeClr val="accent4">
                <a:lumMod val="20000"/>
                <a:lumOff val="80000"/>
              </a:schemeClr>
            </a:gs>
            <a:gs pos="308">
              <a:schemeClr val="accent6">
                <a:lumMod val="40000"/>
                <a:lumOff val="60000"/>
              </a:schemeClr>
            </a:gs>
            <a:gs pos="67000">
              <a:schemeClr val="bg1">
                <a:lumMod val="95000"/>
              </a:schemeClr>
            </a:gs>
            <a:gs pos="100000">
              <a:schemeClr val="accent5">
                <a:lumMod val="20000"/>
                <a:lumOff val="8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51115" y="212725"/>
            <a:ext cx="10515600" cy="712561"/>
          </a:xfrm>
        </p:spPr>
        <p:txBody>
          <a:bodyPr>
            <a:noAutofit/>
          </a:bodyPr>
          <a:lstStyle/>
          <a:p>
            <a:r>
              <a:rPr lang="bg-BG" sz="2400" dirty="0">
                <a:latin typeface="Segoe Print" panose="02000600000000000000" pitchFamily="2" charset="0"/>
              </a:rPr>
              <a:t>В часовете по английски език учениците  работят с интерес и мотивация.</a:t>
            </a:r>
          </a:p>
        </p:txBody>
      </p:sp>
      <p:pic>
        <p:nvPicPr>
          <p:cNvPr id="5" name="Контейнер за съдържание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3848" y="3790711"/>
            <a:ext cx="4411553" cy="31002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Контейнер за съдържание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2938" y="3729067"/>
            <a:ext cx="4411554" cy="31002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2" name="Picture 2" descr="C:\Users\User\Desktop\електрони уроци\DSC0678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47831">
            <a:off x="641928" y="1292877"/>
            <a:ext cx="4741888" cy="330860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User\Desktop\електрони уроци\DSC0678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69255">
            <a:off x="7302972" y="1310518"/>
            <a:ext cx="4366879" cy="31681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3290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0"/>
    </mc:Choice>
    <mc:Fallback xmlns="">
      <p:transition spd="slow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34000">
              <a:schemeClr val="accent1">
                <a:lumMod val="45000"/>
                <a:lumOff val="55000"/>
              </a:schemeClr>
            </a:gs>
            <a:gs pos="68000">
              <a:schemeClr val="accent6">
                <a:lumMod val="20000"/>
                <a:lumOff val="80000"/>
              </a:schemeClr>
            </a:gs>
            <a:gs pos="100000">
              <a:schemeClr val="accent4">
                <a:lumMod val="20000"/>
                <a:lumOff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4255" y="1224362"/>
            <a:ext cx="4499438" cy="816200"/>
          </a:xfrm>
        </p:spPr>
        <p:txBody>
          <a:bodyPr>
            <a:normAutofit/>
          </a:bodyPr>
          <a:lstStyle/>
          <a:p>
            <a:r>
              <a:rPr lang="bg-BG" sz="2000" dirty="0">
                <a:latin typeface="Segoe Print" panose="02000600000000000000" pitchFamily="2" charset="0"/>
                <a:ea typeface="+mn-ea"/>
                <a:cs typeface="+mn-cs"/>
              </a:rPr>
              <a:t>Желязо. Свойства на желязото. </a:t>
            </a:r>
            <a:endParaRPr lang="bg-BG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1318641" y="5273564"/>
            <a:ext cx="1099564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bg-BG" sz="2000" dirty="0">
                <a:latin typeface="Segoe Print" panose="02000600000000000000" pitchFamily="2" charset="0"/>
              </a:rPr>
              <a:t>Онагледяването на уроците са на разбираем и достъпен език за учениците. Кратките видеоклипове дават възможност за по-лесното запомняне на новата информация. В края на учебния час може да се проведе упражнение, което дава обратна връзка за степента на усвоения през часа материал. Изпитваният ученик получава оценка за знанията си.</a:t>
            </a:r>
            <a:endParaRPr lang="bg-BG" sz="1200" dirty="0"/>
          </a:p>
        </p:txBody>
      </p:sp>
      <p:sp>
        <p:nvSpPr>
          <p:cNvPr id="3" name="TextBox 2"/>
          <p:cNvSpPr txBox="1"/>
          <p:nvPr/>
        </p:nvSpPr>
        <p:spPr>
          <a:xfrm>
            <a:off x="1878960" y="139670"/>
            <a:ext cx="74895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2800" dirty="0">
                <a:latin typeface="Segoe Print" panose="02000600000000000000" pitchFamily="2" charset="0"/>
              </a:rPr>
              <a:t>В</a:t>
            </a:r>
            <a:r>
              <a:rPr lang="bg-BG" sz="2800" dirty="0" smtClean="0">
                <a:latin typeface="Segoe Print" panose="02000600000000000000" pitchFamily="2" charset="0"/>
              </a:rPr>
              <a:t> </a:t>
            </a:r>
            <a:r>
              <a:rPr lang="bg-BG" sz="2800" dirty="0">
                <a:latin typeface="Segoe Print" panose="02000600000000000000" pitchFamily="2" charset="0"/>
              </a:rPr>
              <a:t>часовете по Човекът и природата </a:t>
            </a:r>
          </a:p>
        </p:txBody>
      </p:sp>
      <p:pic>
        <p:nvPicPr>
          <p:cNvPr id="8" name="Picture 3" descr="C:\Users\PC\Downloads\28580464_2184392354921864_2085721569_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25912">
            <a:off x="760659" y="1990030"/>
            <a:ext cx="3898459" cy="29238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C:\Users\PC\Downloads\28641321_2184392351588531_827845140_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71715">
            <a:off x="8590459" y="2200472"/>
            <a:ext cx="3307983" cy="24809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PC\Downloads\28642429_2184392814921818_912055090_o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5059" y="845772"/>
            <a:ext cx="3702813" cy="27751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0104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364"/>
    </mc:Choice>
    <mc:Fallback xmlns="">
      <p:transition spd="slow" advTm="223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7000">
              <a:schemeClr val="accent4">
                <a:lumMod val="40000"/>
                <a:lumOff val="60000"/>
              </a:schemeClr>
            </a:gs>
            <a:gs pos="308">
              <a:schemeClr val="bg1">
                <a:lumMod val="95000"/>
              </a:schemeClr>
            </a:gs>
            <a:gs pos="67000">
              <a:schemeClr val="accent5">
                <a:lumMod val="40000"/>
                <a:lumOff val="60000"/>
              </a:schemeClr>
            </a:gs>
            <a:gs pos="100000">
              <a:schemeClr val="accent6">
                <a:lumMod val="40000"/>
                <a:lumOff val="6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99231"/>
          </a:xfrm>
        </p:spPr>
        <p:txBody>
          <a:bodyPr/>
          <a:lstStyle/>
          <a:p>
            <a:r>
              <a:rPr lang="bg-BG" dirty="0">
                <a:latin typeface="Segoe Print" panose="02000600000000000000" pitchFamily="2" charset="0"/>
              </a:rPr>
              <a:t>Използване на електронни уроци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9048" y="4545111"/>
            <a:ext cx="4276822" cy="24057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3277363" y="1435543"/>
            <a:ext cx="8316325" cy="19465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bg-BG" dirty="0">
                <a:latin typeface="Segoe Print" panose="02000600000000000000" pitchFamily="2" charset="0"/>
              </a:rPr>
              <a:t>Електронните уроци помагат при осмисляне на урочните статии и овладяване на знанията.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35543"/>
            <a:ext cx="3159048" cy="42120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4185" y="3382083"/>
            <a:ext cx="4512967" cy="25385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Rectangle 7"/>
          <p:cNvSpPr/>
          <p:nvPr/>
        </p:nvSpPr>
        <p:spPr>
          <a:xfrm>
            <a:off x="8572189" y="5920627"/>
            <a:ext cx="24769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dirty="0">
                <a:latin typeface="Segoe Print" panose="02000600000000000000" pitchFamily="2" charset="0"/>
              </a:rPr>
              <a:t>Урок по родолюбие</a:t>
            </a:r>
          </a:p>
        </p:txBody>
      </p:sp>
    </p:spTree>
    <p:extLst>
      <p:ext uri="{BB962C8B-B14F-4D97-AF65-F5344CB8AC3E}">
        <p14:creationId xmlns:p14="http://schemas.microsoft.com/office/powerpoint/2010/main" val="3252384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984"/>
    </mc:Choice>
    <mc:Fallback xmlns="">
      <p:transition spd="slow" advTm="99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7000">
              <a:schemeClr val="accent4">
                <a:lumMod val="40000"/>
                <a:lumOff val="60000"/>
              </a:schemeClr>
            </a:gs>
            <a:gs pos="308">
              <a:schemeClr val="bg1">
                <a:lumMod val="95000"/>
              </a:schemeClr>
            </a:gs>
            <a:gs pos="67000">
              <a:schemeClr val="bg1">
                <a:lumMod val="95000"/>
              </a:schemeClr>
            </a:gs>
            <a:gs pos="100000">
              <a:schemeClr val="accent5">
                <a:lumMod val="20000"/>
                <a:lumOff val="80000"/>
              </a:schemeClr>
            </a:gs>
          </a:gsLst>
          <a:path path="rect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4602" y="399597"/>
            <a:ext cx="10675398" cy="174042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bg-BG" sz="3200" b="1" dirty="0">
                <a:latin typeface="Segoe Print" panose="02000600000000000000" pitchFamily="2" charset="0"/>
              </a:rPr>
              <a:t>Електронен логопедичен урок за предоставяне на допълнителна  подкрепа на деца със специални образователни потребности</a:t>
            </a:r>
          </a:p>
          <a:p>
            <a:pPr marL="0" indent="0">
              <a:buNone/>
            </a:pPr>
            <a:r>
              <a:rPr lang="bg-BG" sz="3200" b="1" i="1" dirty="0"/>
              <a:t> </a:t>
            </a:r>
            <a:endParaRPr lang="bg-BG" sz="3200" dirty="0"/>
          </a:p>
          <a:p>
            <a:endParaRPr lang="bg-BG" sz="3200" dirty="0"/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542" y="2651216"/>
            <a:ext cx="4997311" cy="38071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8228" y="3995164"/>
            <a:ext cx="4169229" cy="27626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ectangle 5"/>
          <p:cNvSpPr/>
          <p:nvPr/>
        </p:nvSpPr>
        <p:spPr>
          <a:xfrm>
            <a:off x="5671457" y="2283264"/>
            <a:ext cx="6096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spcAft>
                <a:spcPts val="0"/>
              </a:spcAft>
            </a:pPr>
            <a:r>
              <a:rPr lang="bg-BG" sz="2400" dirty="0">
                <a:latin typeface="Segoe Print" panose="02000600000000000000" pitchFamily="2" charset="0"/>
                <a:ea typeface="Times New Roman" panose="02020603050405020304" pitchFamily="18" charset="0"/>
              </a:rPr>
              <a:t>Присъстват родители, логопеди, ресурсни учители, директори и старши експерт по приобщаващо образование към РУО - Сливен.</a:t>
            </a:r>
            <a:endParaRPr lang="bg-BG" sz="2400" dirty="0">
              <a:effectLst/>
              <a:latin typeface="Segoe Print" panose="02000600000000000000" pitchFamily="2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3880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000"/>
    </mc:Choice>
    <mc:Fallback xmlns="">
      <p:transition spd="slow" advTm="1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7000">
              <a:schemeClr val="accent4">
                <a:lumMod val="40000"/>
                <a:lumOff val="60000"/>
              </a:schemeClr>
            </a:gs>
            <a:gs pos="308">
              <a:schemeClr val="accent5">
                <a:lumMod val="40000"/>
                <a:lumOff val="60000"/>
              </a:schemeClr>
            </a:gs>
            <a:gs pos="67000">
              <a:schemeClr val="bg1">
                <a:lumMod val="95000"/>
              </a:schemeClr>
            </a:gs>
            <a:gs pos="100000">
              <a:schemeClr val="accent5">
                <a:lumMod val="20000"/>
                <a:lumOff val="80000"/>
              </a:schemeClr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5269" y="896514"/>
            <a:ext cx="4702035" cy="35265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9873" y="2142753"/>
            <a:ext cx="4702035" cy="352652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41" y="34114"/>
            <a:ext cx="8767439" cy="1325563"/>
          </a:xfrm>
        </p:spPr>
        <p:txBody>
          <a:bodyPr>
            <a:normAutofit/>
          </a:bodyPr>
          <a:lstStyle/>
          <a:p>
            <a:r>
              <a:rPr lang="bg-BG" sz="3600" dirty="0">
                <a:latin typeface="Segoe Print" panose="02000600000000000000" pitchFamily="2" charset="0"/>
              </a:rPr>
              <a:t>Забавляваме се, учейки правилата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22530"/>
            <a:ext cx="4245376" cy="31840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 rot="19851432">
            <a:off x="1155619" y="2254416"/>
            <a:ext cx="35686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2400" dirty="0">
                <a:latin typeface="Segoe Print" panose="02000600000000000000" pitchFamily="2" charset="0"/>
              </a:rPr>
              <a:t>Аз обичам България!</a:t>
            </a:r>
            <a:endParaRPr lang="en-US" sz="2400" dirty="0">
              <a:latin typeface="Segoe Print" panose="020006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 rot="19676791">
            <a:off x="5199234" y="5345551"/>
            <a:ext cx="42755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2400" dirty="0">
                <a:latin typeface="Segoe Print" panose="02000600000000000000" pitchFamily="2" charset="0"/>
              </a:rPr>
              <a:t>Аз знам българския език!</a:t>
            </a:r>
            <a:endParaRPr lang="en-US" sz="2400" dirty="0"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4458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000"/>
    </mc:Choice>
    <mc:Fallback xmlns="">
      <p:transition spd="slow" advTm="14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0"/>
                            </p:stCondLst>
                            <p:childTnLst>
                              <p:par>
                                <p:cTn id="2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0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27000">
              <a:schemeClr val="accent4">
                <a:lumMod val="20000"/>
                <a:lumOff val="80000"/>
              </a:schemeClr>
            </a:gs>
            <a:gs pos="76921">
              <a:schemeClr val="accent6">
                <a:lumMod val="20000"/>
                <a:lumOff val="80000"/>
              </a:schemeClr>
            </a:gs>
            <a:gs pos="52000">
              <a:schemeClr val="bg1"/>
            </a:gs>
            <a:gs pos="100000">
              <a:schemeClr val="accent1">
                <a:lumMod val="30000"/>
                <a:lumOff val="7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9800" y="369358"/>
            <a:ext cx="10515600" cy="7143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g-BG" sz="2400" dirty="0">
                <a:latin typeface="Segoe Print" panose="02000600000000000000" pitchFamily="2" charset="0"/>
              </a:rPr>
              <a:t>Тук учим и играем, тук се раждат мечти и приятелства!</a:t>
            </a:r>
            <a:endParaRPr lang="en-US" sz="2400" dirty="0">
              <a:latin typeface="Segoe Print" panose="020006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2833" y="925872"/>
            <a:ext cx="5320144" cy="29925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99107">
            <a:off x="406031" y="3646793"/>
            <a:ext cx="5383344" cy="26085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17585">
            <a:off x="7476377" y="3417051"/>
            <a:ext cx="4274217" cy="25018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04627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00"/>
    </mc:Choice>
    <mc:Fallback xmlns="">
      <p:transition spd="slow" advTm="1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000"/>
                            </p:stCondLst>
                            <p:childTnLst>
                              <p:par>
                                <p:cTn id="2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27000">
              <a:schemeClr val="accent4">
                <a:lumMod val="20000"/>
                <a:lumOff val="80000"/>
              </a:schemeClr>
            </a:gs>
            <a:gs pos="76921">
              <a:schemeClr val="accent6">
                <a:lumMod val="20000"/>
                <a:lumOff val="80000"/>
              </a:schemeClr>
            </a:gs>
            <a:gs pos="52000">
              <a:schemeClr val="bg1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xmlns="" id="{795B34F0-D44A-4FB1-852B-82172BC6B2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9992" y="1954802"/>
            <a:ext cx="6056376" cy="542671"/>
          </a:xfrm>
        </p:spPr>
        <p:txBody>
          <a:bodyPr/>
          <a:lstStyle/>
          <a:p>
            <a:pPr marL="0" indent="0">
              <a:buNone/>
            </a:pPr>
            <a:r>
              <a:rPr lang="bg-BG" dirty="0">
                <a:latin typeface="Segoe Print" panose="02000600000000000000" pitchFamily="2" charset="0"/>
              </a:rPr>
              <a:t>Български език и литература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xmlns="" id="{6B949A94-DD8B-47E4-AAAA-237EDDF36A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Segoe Print" panose="02000600000000000000" pitchFamily="2" charset="0"/>
              </a:rPr>
              <a:t>Специализирани кабинети</a:t>
            </a:r>
          </a:p>
        </p:txBody>
      </p:sp>
      <p:pic>
        <p:nvPicPr>
          <p:cNvPr id="6" name="Картина 5">
            <a:extLst>
              <a:ext uri="{FF2B5EF4-FFF2-40B4-BE49-F238E27FC236}">
                <a16:creationId xmlns:a16="http://schemas.microsoft.com/office/drawing/2014/main" xmlns="" id="{C9CC6016-3D43-4033-83F9-223D06CDD9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0628" y="803955"/>
            <a:ext cx="3102292" cy="5515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Картина 7">
            <a:extLst>
              <a:ext uri="{FF2B5EF4-FFF2-40B4-BE49-F238E27FC236}">
                <a16:creationId xmlns:a16="http://schemas.microsoft.com/office/drawing/2014/main" xmlns="" id="{6FB8C8E4-2C02-43DF-815E-977CFC6B783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262" y="3304260"/>
            <a:ext cx="7983940" cy="33114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0698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00"/>
    </mc:Choice>
    <mc:Fallback xmlns="">
      <p:transition spd="slow" advTm="1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7000">
              <a:schemeClr val="accent6">
                <a:lumMod val="20000"/>
                <a:lumOff val="80000"/>
              </a:schemeClr>
            </a:gs>
            <a:gs pos="308">
              <a:schemeClr val="accent5">
                <a:lumMod val="40000"/>
                <a:lumOff val="60000"/>
              </a:schemeClr>
            </a:gs>
            <a:gs pos="67000">
              <a:schemeClr val="bg1">
                <a:lumMod val="95000"/>
              </a:schemeClr>
            </a:gs>
            <a:gs pos="100000">
              <a:schemeClr val="bg1"/>
            </a:gs>
          </a:gsLst>
          <a:path path="rect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PC\Downloads\28555624_2184392894921810_1839207010_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66" y="1525553"/>
            <a:ext cx="4680630" cy="35104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IMG_054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7775" y="3802433"/>
            <a:ext cx="3688759" cy="27665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 descr="IMG_055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7414" y="2904618"/>
            <a:ext cx="2965038" cy="39533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 descr="IMG_0549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02452" y="454213"/>
            <a:ext cx="3966383" cy="29747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/>
          <p:cNvSpPr txBox="1"/>
          <p:nvPr/>
        </p:nvSpPr>
        <p:spPr>
          <a:xfrm>
            <a:off x="1316893" y="628256"/>
            <a:ext cx="52886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2400" dirty="0">
                <a:latin typeface="Segoe Print" panose="02000600000000000000" pitchFamily="2" charset="0"/>
              </a:rPr>
              <a:t>Биология и здравно образование</a:t>
            </a:r>
          </a:p>
        </p:txBody>
      </p:sp>
    </p:spTree>
    <p:extLst>
      <p:ext uri="{BB962C8B-B14F-4D97-AF65-F5344CB8AC3E}">
        <p14:creationId xmlns:p14="http://schemas.microsoft.com/office/powerpoint/2010/main" val="3660899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00"/>
    </mc:Choice>
    <mc:Fallback xmlns="">
      <p:transition spd="slow" advTm="1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9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000"/>
                            </p:stCondLst>
                            <p:childTnLst>
                              <p:par>
                                <p:cTn id="23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20000"/>
                <a:lumOff val="80000"/>
              </a:schemeClr>
            </a:gs>
            <a:gs pos="35000">
              <a:schemeClr val="bg1"/>
            </a:gs>
            <a:gs pos="78760">
              <a:schemeClr val="accent6">
                <a:lumMod val="20000"/>
                <a:lumOff val="80000"/>
              </a:schemeClr>
            </a:gs>
            <a:gs pos="55000">
              <a:schemeClr val="accent1">
                <a:lumMod val="20000"/>
                <a:lumOff val="80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409" y="1572768"/>
            <a:ext cx="5529327" cy="41469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xmlns="" id="{17B596FB-CF57-4CC5-A8D6-46B832102547}"/>
              </a:ext>
            </a:extLst>
          </p:cNvPr>
          <p:cNvSpPr txBox="1"/>
          <p:nvPr/>
        </p:nvSpPr>
        <p:spPr>
          <a:xfrm>
            <a:off x="3943302" y="418612"/>
            <a:ext cx="4995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2800" dirty="0">
                <a:latin typeface="Segoe Print" panose="02000600000000000000" pitchFamily="2" charset="0"/>
              </a:rPr>
              <a:t>Изобразително изкуство</a:t>
            </a:r>
          </a:p>
        </p:txBody>
      </p:sp>
      <p:pic>
        <p:nvPicPr>
          <p:cNvPr id="6" name="Картина 5" descr="Картина, която съдържа фурна, закрито, седящ, отворен&#10;&#10;Описание, генерирано с висока достоверност">
            <a:extLst>
              <a:ext uri="{FF2B5EF4-FFF2-40B4-BE49-F238E27FC236}">
                <a16:creationId xmlns:a16="http://schemas.microsoft.com/office/drawing/2014/main" xmlns="" id="{6C8A17B5-0C99-4D8D-84AA-330D911465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406063"/>
            <a:ext cx="5935916" cy="44519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07721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000"/>
    </mc:Choice>
    <mc:Fallback xmlns="">
      <p:transition spd="slow" advTm="9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37000">
              <a:schemeClr val="accent4">
                <a:lumMod val="40000"/>
                <a:lumOff val="60000"/>
              </a:schemeClr>
            </a:gs>
            <a:gs pos="308">
              <a:schemeClr val="accent5">
                <a:lumMod val="40000"/>
                <a:lumOff val="60000"/>
              </a:schemeClr>
            </a:gs>
            <a:gs pos="67000">
              <a:schemeClr val="bg1">
                <a:lumMod val="95000"/>
              </a:schemeClr>
            </a:gs>
            <a:gs pos="100000">
              <a:schemeClr val="accent6">
                <a:lumMod val="40000"/>
                <a:lumOff val="6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0972" y="68398"/>
            <a:ext cx="7693241" cy="1325563"/>
          </a:xfrm>
        </p:spPr>
        <p:txBody>
          <a:bodyPr/>
          <a:lstStyle/>
          <a:p>
            <a:r>
              <a:rPr lang="bg-BG" dirty="0">
                <a:latin typeface="Segoe Print" panose="02000600000000000000" pitchFamily="2" charset="0"/>
              </a:rPr>
              <a:t>Компютърни кабинети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78" y="4117231"/>
            <a:ext cx="3559998" cy="26723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9345" y="980738"/>
            <a:ext cx="4083365" cy="30625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517342" y="1563154"/>
            <a:ext cx="58191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dirty="0">
                <a:latin typeface="Segoe Print" panose="02000600000000000000" pitchFamily="2" charset="0"/>
              </a:rPr>
              <a:t>В крак с новите технологии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3286560" y="2184692"/>
            <a:ext cx="5377330" cy="402941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24321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00"/>
    </mc:Choice>
    <mc:Fallback xmlns="">
      <p:transition spd="slow" advTm="1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20000"/>
                <a:lumOff val="80000"/>
              </a:schemeClr>
            </a:gs>
            <a:gs pos="35000">
              <a:schemeClr val="bg1"/>
            </a:gs>
            <a:gs pos="78760">
              <a:schemeClr val="accent6">
                <a:lumMod val="20000"/>
                <a:lumOff val="80000"/>
              </a:schemeClr>
            </a:gs>
            <a:gs pos="55000">
              <a:schemeClr val="bg1"/>
            </a:gs>
            <a:gs pos="100000">
              <a:schemeClr val="accent1">
                <a:lumMod val="30000"/>
                <a:lumOff val="70000"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xmlns="" id="{739824D7-CC1F-4482-84EE-4AFE13BDE3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1556" y="1899055"/>
            <a:ext cx="2895889" cy="1778076"/>
          </a:xfrm>
          <a:prstGeom prst="rect">
            <a:avLst/>
          </a:prstGeom>
          <a:effectLst>
            <a:softEdge rad="2794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08" y="200903"/>
            <a:ext cx="6367153" cy="1778075"/>
          </a:xfrm>
        </p:spPr>
        <p:txBody>
          <a:bodyPr>
            <a:normAutofit/>
          </a:bodyPr>
          <a:lstStyle/>
          <a:p>
            <a:r>
              <a:rPr lang="bg-BG" sz="2800" dirty="0">
                <a:latin typeface="Segoe Print" panose="02000600000000000000" pitchFamily="2" charset="0"/>
              </a:rPr>
              <a:t>В по-голяма част от кабинетите и класните стаи има поставени мултимедийни проектори и компютри, 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00" y="3111079"/>
            <a:ext cx="4566254" cy="3424691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6" name="Rectangle 5"/>
          <p:cNvSpPr/>
          <p:nvPr/>
        </p:nvSpPr>
        <p:spPr>
          <a:xfrm>
            <a:off x="4514674" y="3873925"/>
            <a:ext cx="509335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800" dirty="0">
                <a:latin typeface="Segoe Print" panose="02000600000000000000" pitchFamily="2" charset="0"/>
              </a:rPr>
              <a:t>но добрата книга и дума остават наши верни приятели.</a:t>
            </a:r>
            <a:endParaRPr lang="en-US" sz="28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57448">
            <a:off x="7748036" y="445371"/>
            <a:ext cx="4118665" cy="2295192"/>
          </a:xfrm>
          <a:prstGeom prst="rect">
            <a:avLst/>
          </a:prstGeom>
          <a:ln>
            <a:noFill/>
          </a:ln>
          <a:effectLst>
            <a:softEdge rad="114300"/>
          </a:effectLst>
        </p:spPr>
      </p:pic>
      <p:pic>
        <p:nvPicPr>
          <p:cNvPr id="1026" name="Picture 2" descr="Свързано изображение">
            <a:extLst>
              <a:ext uri="{FF2B5EF4-FFF2-40B4-BE49-F238E27FC236}">
                <a16:creationId xmlns:a16="http://schemas.microsoft.com/office/drawing/2014/main" xmlns="" id="{53181246-4E9F-4DF9-B145-B75280B32F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4913" y="4096523"/>
            <a:ext cx="3397087" cy="2752964"/>
          </a:xfrm>
          <a:prstGeom prst="rect">
            <a:avLst/>
          </a:prstGeom>
          <a:noFill/>
          <a:effectLst>
            <a:softEdge rad="4572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0215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00"/>
    </mc:Choice>
    <mc:Fallback xmlns="">
      <p:transition spd="slow" advTm="1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7000">
              <a:schemeClr val="accent6">
                <a:lumMod val="20000"/>
                <a:lumOff val="80000"/>
              </a:schemeClr>
            </a:gs>
            <a:gs pos="308">
              <a:schemeClr val="accent5">
                <a:lumMod val="40000"/>
                <a:lumOff val="60000"/>
              </a:schemeClr>
            </a:gs>
            <a:gs pos="67000">
              <a:schemeClr val="bg1">
                <a:lumMod val="95000"/>
              </a:schemeClr>
            </a:gs>
            <a:gs pos="100000">
              <a:schemeClr val="bg1"/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2347" y="66081"/>
            <a:ext cx="5361877" cy="1325563"/>
          </a:xfrm>
        </p:spPr>
        <p:txBody>
          <a:bodyPr/>
          <a:lstStyle/>
          <a:p>
            <a:r>
              <a:rPr lang="bg-BG" dirty="0">
                <a:latin typeface="Segoe Print" panose="02000600000000000000" pitchFamily="2" charset="0"/>
              </a:rPr>
              <a:t>Глобална мрежа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9050" y="1391644"/>
            <a:ext cx="2762250" cy="21717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60" y="931744"/>
            <a:ext cx="5854639" cy="5926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6386205" y="4619047"/>
            <a:ext cx="508226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400" dirty="0">
                <a:latin typeface="Segoe Print" panose="02000600000000000000" pitchFamily="2" charset="0"/>
              </a:rPr>
              <a:t>СУ „Хаджи Мина Пашов“ </a:t>
            </a:r>
          </a:p>
          <a:p>
            <a:pPr algn="ctr"/>
            <a:r>
              <a:rPr lang="bg-BG" sz="2400" dirty="0">
                <a:latin typeface="Segoe Print" panose="02000600000000000000" pitchFamily="2" charset="0"/>
              </a:rPr>
              <a:t>е едно съвременно учебно заведение, в което има интернет във всяко кътче!</a:t>
            </a:r>
          </a:p>
        </p:txBody>
      </p:sp>
    </p:spTree>
    <p:extLst>
      <p:ext uri="{BB962C8B-B14F-4D97-AF65-F5344CB8AC3E}">
        <p14:creationId xmlns:p14="http://schemas.microsoft.com/office/powerpoint/2010/main" val="509283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00"/>
    </mc:Choice>
    <mc:Fallback xmlns="">
      <p:transition spd="slow" advTm="1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20000"/>
                <a:lumOff val="80000"/>
              </a:schemeClr>
            </a:gs>
            <a:gs pos="35000">
              <a:schemeClr val="bg1"/>
            </a:gs>
            <a:gs pos="78760">
              <a:schemeClr val="accent6">
                <a:lumMod val="20000"/>
                <a:lumOff val="80000"/>
              </a:schemeClr>
            </a:gs>
            <a:gs pos="55000">
              <a:schemeClr val="bg1"/>
            </a:gs>
            <a:gs pos="100000">
              <a:schemeClr val="accent1">
                <a:lumMod val="30000"/>
                <a:lumOff val="7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301875"/>
          </a:xfrm>
        </p:spPr>
        <p:txBody>
          <a:bodyPr>
            <a:normAutofit/>
          </a:bodyPr>
          <a:lstStyle/>
          <a:p>
            <a:pPr algn="ctr"/>
            <a:r>
              <a:rPr lang="bg-BG" sz="3200" dirty="0">
                <a:latin typeface="Segoe Print" panose="02000600000000000000" pitchFamily="2" charset="0"/>
              </a:rPr>
              <a:t>Всички учители в СУ „Хаджи Мина Пашов“ разполагат с персонален лаптоп и имат достъп до модерна копирна и дигитална техника. </a:t>
            </a:r>
            <a:endParaRPr lang="bg-BG" sz="3200" dirty="0"/>
          </a:p>
        </p:txBody>
      </p:sp>
      <p:pic>
        <p:nvPicPr>
          <p:cNvPr id="4" name="Контейнер за съдържание 3">
            <a:extLst>
              <a:ext uri="{FF2B5EF4-FFF2-40B4-BE49-F238E27FC236}">
                <a16:creationId xmlns:a16="http://schemas.microsoft.com/office/drawing/2014/main" xmlns="" id="{2B7CB122-AA22-49D6-BFDE-F6DE8A284B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849" y="2463992"/>
            <a:ext cx="5100522" cy="413142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ectangle 4"/>
          <p:cNvSpPr/>
          <p:nvPr/>
        </p:nvSpPr>
        <p:spPr>
          <a:xfrm rot="424184">
            <a:off x="5992274" y="3740257"/>
            <a:ext cx="6096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bg-BG" sz="2800" dirty="0">
                <a:latin typeface="Segoe Print" panose="02000600000000000000" pitchFamily="2" charset="0"/>
              </a:rPr>
              <a:t>Често в учебния процес </a:t>
            </a:r>
          </a:p>
          <a:p>
            <a:pPr algn="ctr"/>
            <a:r>
              <a:rPr lang="bg-BG" sz="2800" dirty="0">
                <a:latin typeface="Segoe Print" panose="02000600000000000000" pitchFamily="2" charset="0"/>
              </a:rPr>
              <a:t>се използват и </a:t>
            </a:r>
          </a:p>
          <a:p>
            <a:pPr algn="ctr"/>
            <a:r>
              <a:rPr lang="bg-BG" sz="2800" dirty="0">
                <a:latin typeface="Segoe Print" panose="02000600000000000000" pitchFamily="2" charset="0"/>
              </a:rPr>
              <a:t>наличните </a:t>
            </a:r>
          </a:p>
          <a:p>
            <a:pPr algn="ctr"/>
            <a:r>
              <a:rPr lang="bg-BG" sz="2800" dirty="0">
                <a:latin typeface="Segoe Print" panose="02000600000000000000" pitchFamily="2" charset="0"/>
              </a:rPr>
              <a:t>интерактивни дъски.</a:t>
            </a:r>
            <a:endParaRPr lang="bg-BG" sz="2800" dirty="0"/>
          </a:p>
        </p:txBody>
      </p:sp>
    </p:spTree>
    <p:extLst>
      <p:ext uri="{BB962C8B-B14F-4D97-AF65-F5344CB8AC3E}">
        <p14:creationId xmlns:p14="http://schemas.microsoft.com/office/powerpoint/2010/main" val="3636269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00"/>
    </mc:Choice>
    <mc:Fallback xmlns="">
      <p:transition spd="slow" advTm="1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7000">
              <a:schemeClr val="accent1">
                <a:lumMod val="20000"/>
                <a:lumOff val="80000"/>
              </a:schemeClr>
            </a:gs>
            <a:gs pos="308">
              <a:schemeClr val="bg1">
                <a:lumMod val="95000"/>
              </a:schemeClr>
            </a:gs>
            <a:gs pos="67000">
              <a:schemeClr val="accent6">
                <a:lumMod val="20000"/>
                <a:lumOff val="80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xmlns="" id="{8736840F-E09C-42DE-9696-7B81F9B134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0051"/>
            <a:ext cx="10515600" cy="1325563"/>
          </a:xfrm>
        </p:spPr>
        <p:txBody>
          <a:bodyPr/>
          <a:lstStyle/>
          <a:p>
            <a:pPr algn="ctr"/>
            <a:r>
              <a:rPr lang="bg-BG" dirty="0">
                <a:latin typeface="Segoe Print" panose="02000600000000000000" pitchFamily="2" charset="0"/>
              </a:rPr>
              <a:t>Видеонаблюдение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xmlns="" id="{E6A79DE2-B7E8-4081-97CD-46BB96E14B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45614"/>
            <a:ext cx="10515600" cy="1498488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bg-BG" dirty="0">
                <a:latin typeface="Segoe Print" panose="02000600000000000000" pitchFamily="2" charset="0"/>
              </a:rPr>
              <a:t>Имаме изградена система за постоянно видеонаблюдение на входа, на двора, коридорите и част от класните стаи. </a:t>
            </a:r>
          </a:p>
          <a:p>
            <a:pPr marL="0" indent="0" algn="ctr">
              <a:buNone/>
            </a:pPr>
            <a:r>
              <a:rPr lang="bg-BG" dirty="0">
                <a:latin typeface="Segoe Print" panose="02000600000000000000" pitchFamily="2" charset="0"/>
              </a:rPr>
              <a:t>Чрез нея гарантираме сигурността на всички.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95442">
            <a:off x="8192080" y="3710916"/>
            <a:ext cx="2543175" cy="18002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84344">
            <a:off x="1039621" y="3056425"/>
            <a:ext cx="4844143" cy="36331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38093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00"/>
    </mc:Choice>
    <mc:Fallback xmlns="">
      <p:transition spd="slow" advTm="1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xmlns="" id="{559AE206-7EBA-4D33-8BC9-9D8158553F0E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xmlns="" id="{9E8E38ED-369A-44C2-B635-0BED0E48A6E8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7800392" y="4525347"/>
            <a:ext cx="0" cy="1737360"/>
          </a:xfrm>
          <a:prstGeom prst="line">
            <a:avLst/>
          </a:prstGeom>
          <a:ln w="19050" cap="sq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Oval 74">
            <a:extLst>
              <a:ext uri="{FF2B5EF4-FFF2-40B4-BE49-F238E27FC236}">
                <a16:creationId xmlns:a16="http://schemas.microsoft.com/office/drawing/2014/main" xmlns="" id="{B672F332-AF08-46C6-94F0-77684310D7B7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395001" y="2466604"/>
            <a:ext cx="962395" cy="962395"/>
          </a:xfrm>
          <a:prstGeom prst="ellipse">
            <a:avLst/>
          </a:prstGeom>
          <a:solidFill>
            <a:srgbClr val="1E53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xmlns="" id="{34244EF8-D73A-40E1-BE73-D46E6B4B04ED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5125829" y="2327988"/>
            <a:ext cx="293695" cy="293695"/>
          </a:xfrm>
          <a:prstGeom prst="ellipse">
            <a:avLst/>
          </a:prstGeom>
          <a:solidFill>
            <a:srgbClr val="1CCC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xmlns="" id="{6437D937-A7F1-4011-92B4-328E5BE1B166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588567" y="620480"/>
            <a:ext cx="2243800" cy="2243796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Свързано изображение">
            <a:extLst>
              <a:ext uri="{FF2B5EF4-FFF2-40B4-BE49-F238E27FC236}">
                <a16:creationId xmlns:a16="http://schemas.microsoft.com/office/drawing/2014/main" xmlns="" id="{8B35342D-E185-4F70-B1CF-3BE64B377A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2" r="-1" b="-1"/>
          <a:stretch/>
        </p:blipFill>
        <p:spPr bwMode="auto">
          <a:xfrm>
            <a:off x="6492113" y="10"/>
            <a:ext cx="5699887" cy="4059234"/>
          </a:xfrm>
          <a:custGeom>
            <a:avLst/>
            <a:gdLst>
              <a:gd name="connsiteX0" fmla="*/ 0 w 5699887"/>
              <a:gd name="connsiteY0" fmla="*/ 0 h 4059244"/>
              <a:gd name="connsiteX1" fmla="*/ 5699887 w 5699887"/>
              <a:gd name="connsiteY1" fmla="*/ 0 h 4059244"/>
              <a:gd name="connsiteX2" fmla="*/ 5699887 w 5699887"/>
              <a:gd name="connsiteY2" fmla="*/ 3944096 h 4059244"/>
              <a:gd name="connsiteX3" fmla="*/ 5525775 w 5699887"/>
              <a:gd name="connsiteY3" fmla="*/ 3980429 h 4059244"/>
              <a:gd name="connsiteX4" fmla="*/ 4663256 w 5699887"/>
              <a:gd name="connsiteY4" fmla="*/ 4059244 h 4059244"/>
              <a:gd name="connsiteX5" fmla="*/ 8566 w 5699887"/>
              <a:gd name="connsiteY5" fmla="*/ 67422 h 4059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99887" h="4059244">
                <a:moveTo>
                  <a:pt x="0" y="0"/>
                </a:moveTo>
                <a:lnTo>
                  <a:pt x="5699887" y="0"/>
                </a:lnTo>
                <a:lnTo>
                  <a:pt x="5699887" y="3944096"/>
                </a:lnTo>
                <a:lnTo>
                  <a:pt x="5525775" y="3980429"/>
                </a:lnTo>
                <a:cubicBezTo>
                  <a:pt x="5246154" y="4032190"/>
                  <a:pt x="4957865" y="4059244"/>
                  <a:pt x="4663256" y="4059244"/>
                </a:cubicBezTo>
                <a:cubicBezTo>
                  <a:pt x="2306390" y="4059244"/>
                  <a:pt x="353936" y="2327747"/>
                  <a:pt x="8566" y="67422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42257" y="4525347"/>
            <a:ext cx="6939722" cy="1737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b="1" dirty="0">
                <a:latin typeface="+mj-lt"/>
                <a:ea typeface="+mj-ea"/>
                <a:cs typeface="+mj-cs"/>
              </a:rPr>
              <a:t>БЛАГОДАРИМ ЗА ВНИМАНИЕТО!</a:t>
            </a:r>
          </a:p>
        </p:txBody>
      </p:sp>
    </p:spTree>
    <p:extLst>
      <p:ext uri="{BB962C8B-B14F-4D97-AF65-F5344CB8AC3E}">
        <p14:creationId xmlns:p14="http://schemas.microsoft.com/office/powerpoint/2010/main" val="2014015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TM04033937[[fn=Следа от самолет]]</Template>
  <TotalTime>2362</TotalTime>
  <Words>483</Words>
  <Application>Microsoft Office PowerPoint</Application>
  <PresentationFormat>Широк екран</PresentationFormat>
  <Paragraphs>49</Paragraphs>
  <Slides>21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21</vt:i4>
      </vt:variant>
    </vt:vector>
  </HeadingPairs>
  <TitlesOfParts>
    <vt:vector size="27" baseType="lpstr">
      <vt:lpstr>Arial</vt:lpstr>
      <vt:lpstr>Calibri</vt:lpstr>
      <vt:lpstr>Calibri Light</vt:lpstr>
      <vt:lpstr>Segoe Print</vt:lpstr>
      <vt:lpstr>Times New Roman</vt:lpstr>
      <vt:lpstr>Office Theme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Интерактивните задачи и упражнения в часовете по Български език и литература, Математика, Човекът и природата и Човекът и обществото подпомагат  подготовката на учениците.</vt:lpstr>
      <vt:lpstr>В часовете по английски език учениците  работят с интерес и мотивация.</vt:lpstr>
      <vt:lpstr>Желязо. Свойства на желязото. </vt:lpstr>
      <vt:lpstr>Използване на електронни уроци</vt:lpstr>
      <vt:lpstr>Презентация на PowerPoint</vt:lpstr>
      <vt:lpstr>Забавляваме се, учейки правилата</vt:lpstr>
      <vt:lpstr>Презентация на PowerPoint</vt:lpstr>
      <vt:lpstr>Специализирани кабинети</vt:lpstr>
      <vt:lpstr>Презентация на PowerPoint</vt:lpstr>
      <vt:lpstr>Презентация на PowerPoint</vt:lpstr>
      <vt:lpstr>Компютърни кабинети</vt:lpstr>
      <vt:lpstr>В по-голяма част от кабинетите и класните стаи има поставени мултимедийни проектори и компютри, </vt:lpstr>
      <vt:lpstr>Глобална мрежа</vt:lpstr>
      <vt:lpstr>Всички учители в СУ „Хаджи Мина Пашов“ разполагат с персонален лаптоп и имат достъп до модерна копирна и дигитална техника. </vt:lpstr>
      <vt:lpstr>Видеонаблюдение</vt:lpstr>
      <vt:lpstr>Презентация на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Добри практики</dc:title>
  <dc:creator>SERVER</dc:creator>
  <cp:lastModifiedBy>Потребител на Windows</cp:lastModifiedBy>
  <cp:revision>119</cp:revision>
  <dcterms:created xsi:type="dcterms:W3CDTF">2018-02-27T07:51:59Z</dcterms:created>
  <dcterms:modified xsi:type="dcterms:W3CDTF">2022-06-02T06:26:17Z</dcterms:modified>
</cp:coreProperties>
</file>